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0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2030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0567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0365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2034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910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1315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4713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103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6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371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6189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FB1BA-A391-4335-B061-18CDF1EBE326}" type="datetimeFigureOut">
              <a:rPr lang="ru-RU" smtClean="0"/>
              <a:t>18.11.2019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8BAD3-38F0-43B8-9C01-8556073EFA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709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b="1" dirty="0" smtClean="0"/>
              <a:t>Типичные ошибки воспитания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889828"/>
            <a:ext cx="9144000" cy="1367971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Актовая лекция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65992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Психотравмирующая ситуация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Первое, что сказала сестра, увидев меня: «Я же хоте­ла братика. А нельзя ее отвезти в роддом и поменять на братика?»</a:t>
            </a:r>
          </a:p>
          <a:p>
            <a:r>
              <a:rPr lang="ru-RU" dirty="0"/>
              <a:t>Когда у родителей завязался спор о моем имени, Таня</a:t>
            </a:r>
            <a:br>
              <a:rPr lang="ru-RU" dirty="0"/>
            </a:br>
            <a:r>
              <a:rPr lang="ru-RU" dirty="0"/>
              <a:t>авторитетно заявила, что раз уж ей обещали братика, а</a:t>
            </a:r>
            <a:br>
              <a:rPr lang="ru-RU" dirty="0"/>
            </a:br>
            <a:r>
              <a:rPr lang="ru-RU" dirty="0"/>
              <a:t>подсунули сестру, пусть меня хотя бы назовут по ее воле</a:t>
            </a:r>
            <a:br>
              <a:rPr lang="ru-RU" dirty="0"/>
            </a:br>
            <a:r>
              <a:rPr lang="ru-RU" dirty="0"/>
              <a:t>Наташкой.	</a:t>
            </a:r>
          </a:p>
          <a:p>
            <a:r>
              <a:rPr lang="ru-RU" dirty="0"/>
              <a:t>У меня была тяжелая родовая травма, поэтому роди­телям приходилось огромное количество времени уделять моему здоровью. И у Тани сложилось впечатление, что она никому не нужна. Подобное перенесение родительского вни­мания сильно отразилось на ней. Ведь ей самой было еще три года.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77224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Последствия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Сейчас мне 18. Ей — 21. Но ревность ко мне проявля­ется у нее до сих пор не только относительно родителей, но даже в плане друзей.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70457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недостаточная психологическая компетентность родителей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/>
              <a:t>неумение </a:t>
            </a:r>
            <a:r>
              <a:rPr lang="ru-RU" dirty="0"/>
              <a:t>учитывать возрастные изменения в психике ребенка и обращение с ним по модели предыдущего возрастного </a:t>
            </a:r>
            <a:r>
              <a:rPr lang="ru-RU" dirty="0" smtClean="0"/>
              <a:t>этапа</a:t>
            </a:r>
          </a:p>
          <a:p>
            <a:r>
              <a:rPr lang="ru-RU" dirty="0"/>
              <a:t>нетерпимость родителей к различиям темпераментов своих </a:t>
            </a:r>
            <a:r>
              <a:rPr lang="ru-RU" dirty="0" smtClean="0"/>
              <a:t>детей</a:t>
            </a:r>
          </a:p>
          <a:p>
            <a:r>
              <a:rPr lang="ru-RU" dirty="0"/>
              <a:t>мнение, что в ребенке все от природы – и с этим ничего не поделаешь</a:t>
            </a:r>
          </a:p>
        </p:txBody>
      </p:sp>
    </p:spTree>
    <p:extLst>
      <p:ext uri="{BB962C8B-B14F-4D97-AF65-F5344CB8AC3E}">
        <p14:creationId xmlns:p14="http://schemas.microsoft.com/office/powerpoint/2010/main" val="28308568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Психотравмирующая ситуация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Я помню, что в детстве у меня было несколько мягких</a:t>
            </a:r>
            <a:br>
              <a:rPr lang="ru-RU" dirty="0"/>
            </a:br>
            <a:r>
              <a:rPr lang="ru-RU" dirty="0"/>
              <a:t>игрушек: плюшевый мишка, оранжевый слоник, собака</a:t>
            </a:r>
            <a:br>
              <a:rPr lang="ru-RU" dirty="0"/>
            </a:br>
            <a:r>
              <a:rPr lang="ru-RU" dirty="0"/>
              <a:t>Филя. </a:t>
            </a:r>
          </a:p>
          <a:p>
            <a:r>
              <a:rPr lang="ru-RU" dirty="0"/>
              <a:t>Мы все были очень близки: Я, Мишка, Слоник и Филя. Я с ними играла, они были мои старшие сестры, </a:t>
            </a:r>
            <a:r>
              <a:rPr lang="ru-RU" dirty="0" smtClean="0"/>
              <a:t>а я - </a:t>
            </a:r>
            <a:r>
              <a:rPr lang="ru-RU" dirty="0"/>
              <a:t>самая любимая </a:t>
            </a:r>
            <a:r>
              <a:rPr lang="ru-RU" dirty="0" smtClean="0"/>
              <a:t>младшенькая </a:t>
            </a:r>
            <a:r>
              <a:rPr lang="ru-RU" dirty="0"/>
              <a:t>дочка, умница и хозяюшка. Я их кормила, спать укладывала всегда с собой. А наутро очень злилась, когда обнаруживала, что родители положили их на пол рядом.</a:t>
            </a:r>
          </a:p>
          <a:p>
            <a:r>
              <a:rPr lang="ru-RU" dirty="0"/>
              <a:t>Помню, однажды приехала из лагеря, а папа выпотрошил Мишку. Разделил его на части. «Из лапок, — сказал он, — мы со­шьем тапочки». И убрал все это на антресоли. Я не стала собирать час­ти от Мишки, слишком было больно.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25106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Последствия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С тех пор я не лазаю на антресоли.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/>
              <a:t>очень может быть, что именно с того момента я не подпускаю родных ни на шаг к своей личной жизни.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26126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Психотравмирующая ситуация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778375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Я хочу рассказать историю, которая связана с большой детской обидой. Мне было три с половиной года, и я обо­жала животных, чем очень доставала родителей, прося ку­пить мне собаку или хотя бы какое-нибудь животное. Мне нужен был маленький друг. Но родители не соглашались и говорили: «Хорошо, завтра пойдем покупать», — думая, что наступит завтра и ребенок все забудет. Но не тут-то было, я все прекрасно помнила, и каждое утро начи­налось со слез и обид. У меня была большая мягкая игрушка - собака. Я привязывала к ней воображаемый поводок и так ходила с ней. А родители продолжали говорить, что подарят настоящую, но уже на день рождения. Дни рожде­ния наступали, но долгожданный подарок не был подарен. Я выросла, но детская обида осталась. </a:t>
            </a:r>
          </a:p>
        </p:txBody>
      </p:sp>
    </p:spTree>
    <p:extLst>
      <p:ext uri="{BB962C8B-B14F-4D97-AF65-F5344CB8AC3E}">
        <p14:creationId xmlns:p14="http://schemas.microsoft.com/office/powerpoint/2010/main" val="3478263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Последствия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С тех пор я не люблю справлять свой день рождения</a:t>
            </a:r>
            <a:r>
              <a:rPr lang="ru-RU" b="1" dirty="0" smtClean="0"/>
              <a:t>.</a:t>
            </a:r>
          </a:p>
          <a:p>
            <a:r>
              <a:rPr lang="ru-RU" b="1" dirty="0" smtClean="0"/>
              <a:t>И вообще не очень доверяю людям.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12717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i="1" dirty="0" smtClean="0"/>
              <a:t>недооценка роли личного примера родителей и единства предъявляемых требований к ребенку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743" y="1825624"/>
            <a:ext cx="11800114" cy="4879975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dirty="0"/>
              <a:t>Как известно, процесс первичной социализации ребенка начинается в семье, и первыми людьми, у которых заимствуется опыт социального поведения, являются родители. Подражая им и другим взрослым членам семьи, ребенок учится строить свои взаимоотношения не только с родственниками, но и с теми, кто находится за пределами семейной группы, перенося на общение с ними те правила и нормы, которые были усвоены им в родительском доме. </a:t>
            </a:r>
            <a:endParaRPr lang="ru-RU" dirty="0" smtClean="0"/>
          </a:p>
          <a:p>
            <a:r>
              <a:rPr lang="ru-RU" dirty="0"/>
              <a:t>Важно отметить, что родители для дошкольника — образ­цы для подражания. Они могут даже не внушать ребенку ка­кие-то истины, ценности, а просто следовать им. А ребенок в этом возрасте — «губка» — быстро и глубоко впитывает их</a:t>
            </a:r>
            <a:r>
              <a:rPr lang="ru-RU" dirty="0" smtClean="0"/>
              <a:t>.</a:t>
            </a:r>
          </a:p>
          <a:p>
            <a:r>
              <a:rPr lang="ru-RU" dirty="0"/>
              <a:t>Родители зачастую недооценивают этот аспект воспитательного влияния и требуют от детей того, чего не делают сами. В результате такого «педагогического» воздействия у ребенка появляется протест и чувство неуважения к родителям.</a:t>
            </a:r>
          </a:p>
        </p:txBody>
      </p:sp>
    </p:spTree>
    <p:extLst>
      <p:ext uri="{BB962C8B-B14F-4D97-AF65-F5344CB8AC3E}">
        <p14:creationId xmlns:p14="http://schemas.microsoft.com/office/powerpoint/2010/main" val="29139632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Единство требований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/>
              <a:t>Родители должны помнить еще об одном правиле: в воспитании нужна единая разумная линия и последовательность действий родителей. </a:t>
            </a:r>
            <a:endParaRPr lang="ru-RU" dirty="0" smtClean="0"/>
          </a:p>
          <a:p>
            <a:r>
              <a:rPr lang="ru-RU" b="1" dirty="0" smtClean="0"/>
              <a:t>Непоследовательность </a:t>
            </a:r>
            <a:r>
              <a:rPr lang="ru-RU" b="1" dirty="0"/>
              <a:t>предъявления требований в значительной мере подрывает авторитет родителей</a:t>
            </a:r>
            <a:r>
              <a:rPr lang="ru-RU" dirty="0"/>
              <a:t>. </a:t>
            </a:r>
            <a:r>
              <a:rPr lang="ru-RU" i="1" dirty="0"/>
              <a:t>Так, например, в некоторых семьях между родителями наблюдаются разногласия в понимании должного и допустимого: мать считает, что ребенок может не пойти в школу, сказавшись больным («дитя устало»), а для отца – это нарушение стереотипа, </a:t>
            </a:r>
            <a:r>
              <a:rPr lang="ru-RU" i="1" dirty="0" err="1"/>
              <a:t>дезорганизующее</a:t>
            </a:r>
            <a:r>
              <a:rPr lang="ru-RU" i="1" dirty="0"/>
              <a:t> ребенка, и к тому же ложь. </a:t>
            </a:r>
            <a:endParaRPr lang="ru-RU" i="1" dirty="0" smtClean="0"/>
          </a:p>
          <a:p>
            <a:r>
              <a:rPr lang="ru-RU" dirty="0" smtClean="0"/>
              <a:t>И </a:t>
            </a:r>
            <a:r>
              <a:rPr lang="ru-RU" dirty="0"/>
              <a:t>если родители обсуждают свои позиции при ребенке, это обесценивает для него мнение того из них, на чьей стороне безусловная правота. Если справедливые требования и замечания отца встречают поддержку матери, то создаются благоприятные предпосылки для воспитания. И наоборот, несогласованность действий родителей подрывает их престиж, приучает ребенка приспосабливаться к противоположным требованиям.</a:t>
            </a:r>
          </a:p>
        </p:txBody>
      </p:sp>
    </p:spTree>
    <p:extLst>
      <p:ext uri="{BB962C8B-B14F-4D97-AF65-F5344CB8AC3E}">
        <p14:creationId xmlns:p14="http://schemas.microsoft.com/office/powerpoint/2010/main" val="42280621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модели </a:t>
            </a:r>
            <a:r>
              <a:rPr lang="ru-RU" b="1" dirty="0"/>
              <a:t>правильного семейного воспитания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3030"/>
            <a:ext cx="10515600" cy="493485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lvl="0"/>
            <a:r>
              <a:rPr lang="ru-RU" b="1" dirty="0"/>
              <a:t>Ситуация авансирования доверием</a:t>
            </a:r>
            <a:r>
              <a:rPr lang="ru-RU" dirty="0"/>
              <a:t>, когда доверие дается авансом еще неокрепшей личности, но уже готовой оправдать его. В семье создаются  условия для выражения  доверия со стороны родителей.</a:t>
            </a:r>
          </a:p>
          <a:p>
            <a:pPr lvl="0"/>
            <a:r>
              <a:rPr lang="ru-RU" b="1" dirty="0"/>
              <a:t> Ситуация непринужденной принудительности </a:t>
            </a:r>
            <a:r>
              <a:rPr lang="ru-RU" dirty="0"/>
              <a:t>- это механизм влияния конкретной ситуации  не в виде бескомпромиссного  требования родителей, а в виде актуализации уже имеющихся мотивов поведения в новых условиях, обеспечивающих активное участие  в жизни семьи, благодаря чему  складывается позиция субъекта, творческого </a:t>
            </a:r>
            <a:r>
              <a:rPr lang="ru-RU" dirty="0" smtClean="0"/>
              <a:t>соучастника.</a:t>
            </a:r>
            <a:endParaRPr lang="ru-RU" dirty="0"/>
          </a:p>
          <a:p>
            <a:pPr lvl="0"/>
            <a:r>
              <a:rPr lang="ru-RU" dirty="0"/>
              <a:t> </a:t>
            </a:r>
            <a:r>
              <a:rPr lang="ru-RU" b="1" dirty="0"/>
              <a:t>Модель семейного воспитания, когда ребенок ставится перед необходимостью и получает возможность сделать самостоятельный выбор  поступка</a:t>
            </a:r>
            <a:r>
              <a:rPr lang="ru-RU" dirty="0"/>
              <a:t> (конечно под контролем взрослых). Иногда ситуация выбора приобретает характер конфликтной  ситуации, в которой  происходит столкновение несовместимых интересов и установок.</a:t>
            </a:r>
          </a:p>
          <a:p>
            <a:pPr lvl="0"/>
            <a:r>
              <a:rPr lang="ru-RU" b="1" dirty="0"/>
              <a:t>Модель семейного воспитания, где присутствует ситуация творчества.</a:t>
            </a:r>
            <a:r>
              <a:rPr lang="ru-RU" dirty="0"/>
              <a:t> Суть ее заключается в  создании таких условий, в которых актуализируются выдумка, воображение, фантазия  ребенка , его способность к импровизации, умение  выйти </a:t>
            </a:r>
            <a:r>
              <a:rPr lang="ru-RU" dirty="0" smtClean="0"/>
              <a:t>из </a:t>
            </a:r>
            <a:r>
              <a:rPr lang="ru-RU" dirty="0"/>
              <a:t>нестандартной  ситуации. Каждый ребенок талантлив, нужно только  развивать в нем  эти таланты, </a:t>
            </a:r>
            <a:r>
              <a:rPr lang="ru-RU" dirty="0" smtClean="0"/>
              <a:t>создав</a:t>
            </a:r>
            <a:r>
              <a:rPr lang="ru-RU" dirty="0" smtClean="0"/>
              <a:t>ать </a:t>
            </a:r>
            <a:r>
              <a:rPr lang="ru-RU" dirty="0"/>
              <a:t>для ребенка условия, которые будут для него наиболее приемлемы.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341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/>
              <a:t>Основные понятия</a:t>
            </a:r>
            <a:endParaRPr lang="ru-RU" sz="5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6743" y="1451429"/>
            <a:ext cx="11625943" cy="4725534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b="1" i="1" dirty="0" smtClean="0">
                <a:solidFill>
                  <a:srgbClr val="FF0000"/>
                </a:solidFill>
              </a:rPr>
              <a:t>Воспитание </a:t>
            </a:r>
            <a:r>
              <a:rPr lang="ru-RU" dirty="0" smtClean="0"/>
              <a:t>систематическое</a:t>
            </a:r>
            <a:r>
              <a:rPr lang="ru-RU" dirty="0"/>
              <a:t> целенаправленное воздействие на ребёнка </a:t>
            </a:r>
            <a:r>
              <a:rPr lang="ru-RU" dirty="0" smtClean="0"/>
              <a:t>взрослых</a:t>
            </a:r>
            <a:r>
              <a:rPr lang="ru-RU" dirty="0"/>
              <a:t> членов </a:t>
            </a:r>
            <a:r>
              <a:rPr lang="ru-RU" dirty="0" smtClean="0"/>
              <a:t>семьи</a:t>
            </a:r>
            <a:r>
              <a:rPr lang="ru-RU" dirty="0"/>
              <a:t> и семейного уклада. </a:t>
            </a:r>
            <a:r>
              <a:rPr lang="ru-RU" dirty="0" smtClean="0"/>
              <a:t>Главная</a:t>
            </a:r>
            <a:r>
              <a:rPr lang="ru-RU" dirty="0"/>
              <a:t> задача </a:t>
            </a:r>
            <a:r>
              <a:rPr lang="ru-RU" dirty="0" smtClean="0"/>
              <a:t>семейного воспитания — подготовка</a:t>
            </a:r>
            <a:r>
              <a:rPr lang="ru-RU" dirty="0"/>
              <a:t> детей к жизни в существующих социальных условиях; более узкая, конкретная — усвоение ими знаний, умений и навыков, необходимых для нормального формирования личности в условиях семьи.</a:t>
            </a:r>
            <a:endParaRPr lang="ru-RU" dirty="0" smtClean="0"/>
          </a:p>
          <a:p>
            <a:r>
              <a:rPr lang="ru-RU" b="1" i="1" dirty="0">
                <a:solidFill>
                  <a:srgbClr val="FF0000"/>
                </a:solidFill>
              </a:rPr>
              <a:t>Психологическая травма </a:t>
            </a:r>
            <a:r>
              <a:rPr lang="ru-RU" dirty="0"/>
              <a:t>— это мощное эмоциональное потрясение, вред, причиненный психическому здоровью в результате внезапных и тяжелых стрессовых событий.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По </a:t>
            </a:r>
            <a:r>
              <a:rPr lang="ru-RU" dirty="0"/>
              <a:t>аналогии с определением физической травмы как телесных повреждений, в результате которых происходит нарушение физиологических функций органов и тканей, можно говорить о том, что </a:t>
            </a:r>
            <a:r>
              <a:rPr lang="ru-RU" dirty="0" smtClean="0"/>
              <a:t>психологическая травма - это </a:t>
            </a:r>
            <a:r>
              <a:rPr lang="ru-RU" dirty="0"/>
              <a:t>поражение ментально-эмоциональной сферы, приводящее к сбою в нормальном функционировании психики.</a:t>
            </a:r>
          </a:p>
        </p:txBody>
      </p:sp>
    </p:spTree>
    <p:extLst>
      <p:ext uri="{BB962C8B-B14F-4D97-AF65-F5344CB8AC3E}">
        <p14:creationId xmlns:p14="http://schemas.microsoft.com/office/powerpoint/2010/main" val="18352627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Опросники родительского отношения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Если вам захотелось узнать, насколько правильны ваши воспитательные воздействия, то вы можете проверить себя при помощи одного из этих тестов, каждый из которых можно пройти он-</a:t>
            </a:r>
            <a:r>
              <a:rPr lang="ru-RU" dirty="0" err="1" smtClean="0"/>
              <a:t>лайн</a:t>
            </a:r>
            <a:r>
              <a:rPr lang="ru-RU" dirty="0" smtClean="0"/>
              <a:t>:</a:t>
            </a:r>
          </a:p>
          <a:p>
            <a:r>
              <a:rPr lang="ru-RU" b="1" dirty="0" smtClean="0"/>
              <a:t>Тест-опросник </a:t>
            </a:r>
            <a:r>
              <a:rPr lang="ru-RU" b="1" dirty="0"/>
              <a:t>родительского отношения </a:t>
            </a:r>
            <a:r>
              <a:rPr lang="ru-RU" dirty="0"/>
              <a:t>(ОРО), авторы </a:t>
            </a:r>
            <a:r>
              <a:rPr lang="ru-RU" dirty="0" err="1"/>
              <a:t>А.Я.Варга</a:t>
            </a:r>
            <a:r>
              <a:rPr lang="ru-RU" dirty="0"/>
              <a:t>, </a:t>
            </a:r>
            <a:r>
              <a:rPr lang="ru-RU" dirty="0" err="1"/>
              <a:t>В.В.Столин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Опросник </a:t>
            </a:r>
            <a:r>
              <a:rPr lang="ru-RU" b="1" dirty="0"/>
              <a:t>эмоциональных отношений в семье </a:t>
            </a:r>
            <a:r>
              <a:rPr lang="ru-RU" dirty="0"/>
              <a:t>Е.И. Захаровой (методика ОДРЭВ)</a:t>
            </a:r>
          </a:p>
          <a:p>
            <a:r>
              <a:rPr lang="ru-RU" b="1" dirty="0"/>
              <a:t>Опросник </a:t>
            </a:r>
            <a:r>
              <a:rPr lang="ru-RU" b="1" dirty="0" smtClean="0"/>
              <a:t>«Анализ </a:t>
            </a:r>
            <a:r>
              <a:rPr lang="ru-RU" b="1" dirty="0"/>
              <a:t>семейных </a:t>
            </a:r>
            <a:r>
              <a:rPr lang="ru-RU" b="1" dirty="0" smtClean="0"/>
              <a:t>взаимоотношений» </a:t>
            </a:r>
            <a:r>
              <a:rPr lang="ru-RU" dirty="0"/>
              <a:t>(Методика АСВ) (</a:t>
            </a:r>
            <a:r>
              <a:rPr lang="ru-RU" dirty="0" err="1"/>
              <a:t>Эйдемиллер</a:t>
            </a:r>
            <a:r>
              <a:rPr lang="ru-RU" dirty="0"/>
              <a:t> Э.Г., </a:t>
            </a:r>
            <a:r>
              <a:rPr lang="ru-RU" dirty="0" err="1"/>
              <a:t>Юстицкис</a:t>
            </a:r>
            <a:r>
              <a:rPr lang="ru-RU" dirty="0"/>
              <a:t> В. В.)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6869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Типы ошибок семейного воспитания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i="1" dirty="0"/>
              <a:t>1) неправильные представления родителей об особенностях проявления родительских чувств (родительской любви);</a:t>
            </a:r>
            <a:endParaRPr lang="ru-RU" dirty="0"/>
          </a:p>
          <a:p>
            <a:r>
              <a:rPr lang="ru-RU" i="1" dirty="0"/>
              <a:t>2) недостаточная психологическая компетентность родителей о возрастном развитии ребенка и адекватных ему методов воспитательного воздействия;</a:t>
            </a:r>
            <a:endParaRPr lang="ru-RU" dirty="0"/>
          </a:p>
          <a:p>
            <a:r>
              <a:rPr lang="ru-RU" i="1" dirty="0"/>
              <a:t>3) недооценка роли личного примера родителей и единства предъявляемых требований к ребенку.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9786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9314" y="365125"/>
            <a:ext cx="115824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i="1" dirty="0"/>
              <a:t>Н</a:t>
            </a:r>
            <a:r>
              <a:rPr lang="ru-RU" i="1" dirty="0" smtClean="0"/>
              <a:t>еправильные представления родителей об особенностях проявления родительских чувств (родительской любви)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ru-RU" dirty="0" smtClean="0"/>
          </a:p>
          <a:p>
            <a:r>
              <a:rPr lang="ru-RU" dirty="0" smtClean="0"/>
              <a:t>1. </a:t>
            </a:r>
            <a:r>
              <a:rPr lang="ru-RU" dirty="0" err="1" smtClean="0"/>
              <a:t>Гиперопека</a:t>
            </a:r>
            <a:endParaRPr lang="ru-RU" dirty="0" smtClean="0"/>
          </a:p>
          <a:p>
            <a:r>
              <a:rPr lang="ru-RU" dirty="0" smtClean="0"/>
              <a:t>2. Чрезмерная холодность</a:t>
            </a:r>
          </a:p>
          <a:p>
            <a:r>
              <a:rPr lang="ru-RU" dirty="0" smtClean="0"/>
              <a:t>3. Безразличие</a:t>
            </a:r>
          </a:p>
          <a:p>
            <a:r>
              <a:rPr lang="ru-RU" dirty="0" smtClean="0"/>
              <a:t>4. Недостаточность тепла и внимания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89086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Г</a:t>
            </a:r>
            <a:r>
              <a:rPr lang="ru-RU" b="1" dirty="0" err="1" smtClean="0"/>
              <a:t>иперопека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Одним из наиболее распространенных типов неправильного семейного воспитания является </a:t>
            </a:r>
            <a:r>
              <a:rPr lang="ru-RU" dirty="0" err="1"/>
              <a:t>гиперопека</a:t>
            </a:r>
            <a:r>
              <a:rPr lang="ru-RU" dirty="0"/>
              <a:t> («потворствующая </a:t>
            </a:r>
            <a:r>
              <a:rPr lang="ru-RU" dirty="0" err="1"/>
              <a:t>гиперпротекция</a:t>
            </a:r>
            <a:r>
              <a:rPr lang="ru-RU" dirty="0"/>
              <a:t>», или воспитание по типу «кумира семьи»). </a:t>
            </a:r>
            <a:r>
              <a:rPr lang="ru-RU" dirty="0" err="1"/>
              <a:t>Гиперопека</a:t>
            </a:r>
            <a:r>
              <a:rPr lang="ru-RU" dirty="0"/>
              <a:t> выражается в стремлении родителей: 1) окружать ребенка повышенным вниманием; 2) во всем защищать его, даже если в этом нет реальной необходимости; 3) сопровождать каждый его шаг; 4) предохранять от опасностей, которых нет;    5) беспокоиться по любому поводу и без повода; 6) удерживать детей около себя, «привязывать» к своему настроению и чувствам; 7) обязывать поступать определенным способом.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1412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Гиперопека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553029"/>
            <a:ext cx="10515600" cy="5007428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dirty="0" smtClean="0"/>
              <a:t>Ограждая детей от любых трудностей и скучных, неприятных дел, потворствуя их прихотям и капризам, родители по сути не воспитывают их, а прислуживают им. Все это может дополняться преувеличением их способностей и талантов, и дети растут в атмосфере безудержного восхваления и восхищения. Таким способом прививается желание быть всегда на виду, ни в чем не знать отказа, ожидание блестящего будущего. Но когда этого не случается, то кризис неизбежен. Одни пытаются взять все желаемое силой, любыми незаконными средствами. Другие сникают и считают себя несчастными, обманутыми, ущемленными. </a:t>
            </a:r>
          </a:p>
          <a:p>
            <a:r>
              <a:rPr lang="ru-RU" dirty="0" smtClean="0"/>
              <a:t>В результате длительной </a:t>
            </a:r>
            <a:r>
              <a:rPr lang="ru-RU" dirty="0" err="1" smtClean="0"/>
              <a:t>гиперопеки</a:t>
            </a:r>
            <a:r>
              <a:rPr lang="ru-RU" dirty="0" smtClean="0"/>
              <a:t> ребенок теряет способность к мобилизации своей энергии в трудных ситуациях, он ждет помощи от взрослых, и прежде всего от родителей; развивается так называемая «выученная беспомощность» - привычка, условно рефлекторная реакция на любые препятствия как на непреодолимые. Возможен и иной печальный исход. Мелочный контроль, стремление родителей взять все заботы и принятие ответственных решений на себя могут со временем озлобить детей, а, возмужав, они поднимают бунт против притеснения и если не добиваются послабления, то могут покинуть родной дом.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22467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Чрезмерная холодность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 smtClean="0"/>
              <a:t>«</a:t>
            </a:r>
            <a:r>
              <a:rPr lang="ru-RU" dirty="0"/>
              <a:t>Поцелуй и прочие нежности не так уж и важны для ребенка».</a:t>
            </a:r>
          </a:p>
          <a:p>
            <a:r>
              <a:rPr lang="ru-RU" dirty="0"/>
              <a:t>Некоторые родители считают, что ласки в детском возрасте приведут в дальнейшем к проблемам в личной жизни, что, кроме объятий и поцелуев, есть более нужные и серьезные вещи. Однако следует помнить, что дети любого возраста стремятся к ласке: она помогает им ощущать себя любимыми, придает уверенности в своих силах. Желание приласкаться должно исходить не только от родителей, но и от самого ребенка</a:t>
            </a:r>
            <a:r>
              <a:rPr lang="ru-RU" dirty="0" smtClean="0"/>
              <a:t>.</a:t>
            </a:r>
          </a:p>
          <a:p>
            <a:r>
              <a:rPr lang="ru-RU" dirty="0"/>
              <a:t>В</a:t>
            </a:r>
            <a:r>
              <a:rPr lang="ru-RU" dirty="0" smtClean="0"/>
              <a:t>ажно просто знать меру. Отказывать ребенку в помощи и поддержке в те моменты, когда он наиболее в этом нуждается – это неправильная установка.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7090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Безразличие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6400" y="1393370"/>
            <a:ext cx="10947400" cy="510902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dirty="0"/>
              <a:t> «</a:t>
            </a:r>
            <a:r>
              <a:rPr lang="ru-RU" b="1" dirty="0"/>
              <a:t>Делай, что хочешь, мне все равно»</a:t>
            </a:r>
            <a:r>
              <a:rPr lang="ru-RU" dirty="0"/>
              <a:t>, - часто говорят родители, устав от капризов сына или дочери. Они не спорят, не ищут аргументы, не доказывают что-либо, считая, что незачем напрягаться и нервничать, так как ребенку пора учиться самому решать свои проблемы и готовиться к самостоятельной взрослой жизни. </a:t>
            </a:r>
            <a:endParaRPr lang="ru-RU" dirty="0" smtClean="0"/>
          </a:p>
          <a:p>
            <a:r>
              <a:rPr lang="ru-RU" dirty="0" smtClean="0"/>
              <a:t>Но </a:t>
            </a:r>
            <a:r>
              <a:rPr lang="ru-RU" dirty="0"/>
              <a:t>родители не должны показывать ребенку, что им все равно, чем он занимается. Почувствовав их безразличие, он немедленно начнет проверять, насколько оно «настоящее», причем проверка может заключаться в совершении изначально плохих поступков. Ребенок будет ждать, последует ли за проступком критика. </a:t>
            </a:r>
            <a:endParaRPr lang="ru-RU" dirty="0" smtClean="0"/>
          </a:p>
          <a:p>
            <a:r>
              <a:rPr lang="ru-RU" dirty="0" smtClean="0"/>
              <a:t>Лучше </a:t>
            </a:r>
            <a:r>
              <a:rPr lang="ru-RU" dirty="0"/>
              <a:t>вместо показного безразличия постараться наладить с ребенком дружеские отношения, даже если его поведение вовсе не нравится родителям. Можно сказать, например: «Знаешь, в этом вопросе я с тобой совершенно не согласен. Но хочу помочь, потому что люблю тебя. В любой момент, когда тебе понадобится помощь, можешь спросить у меня совета».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35907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Недостаточность тепла и внимания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/>
              <a:t>бывают ситуации, когда </a:t>
            </a:r>
            <a:r>
              <a:rPr lang="ru-RU" dirty="0" smtClean="0"/>
              <a:t>родители </a:t>
            </a:r>
            <a:r>
              <a:rPr lang="ru-RU" dirty="0"/>
              <a:t>горячо </a:t>
            </a:r>
            <a:r>
              <a:rPr lang="ru-RU" dirty="0" smtClean="0"/>
              <a:t>любят </a:t>
            </a:r>
            <a:r>
              <a:rPr lang="ru-RU" dirty="0"/>
              <a:t>ребен­ка, а сказать это ему не </a:t>
            </a:r>
            <a:r>
              <a:rPr lang="ru-RU" dirty="0" smtClean="0"/>
              <a:t>могут</a:t>
            </a:r>
            <a:r>
              <a:rPr lang="ru-RU" dirty="0"/>
              <a:t>, и каждый из них замыкается в своем одиночестве. А иногда есть вполне объективные при­чины, по которым родители не всегда могут быть рядом, уде­ляя необходимое ребенку тепло и внимание. Но если они будут знать о последствиях своих действий, то многие найдут способ оставить в своем сердце место для ребенка.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3485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1148</Words>
  <Application>Microsoft Office PowerPoint</Application>
  <PresentationFormat>Широкоэкранный</PresentationFormat>
  <Paragraphs>71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Тема Office</vt:lpstr>
      <vt:lpstr>Типичные ошибки воспитания</vt:lpstr>
      <vt:lpstr>Основные понятия</vt:lpstr>
      <vt:lpstr>Типы ошибок семейного воспитания</vt:lpstr>
      <vt:lpstr>Неправильные представления родителей об особенностях проявления родительских чувств (родительской любви)</vt:lpstr>
      <vt:lpstr>Гиперопека</vt:lpstr>
      <vt:lpstr>Гиперопека</vt:lpstr>
      <vt:lpstr>Чрезмерная холодность</vt:lpstr>
      <vt:lpstr>Безразличие</vt:lpstr>
      <vt:lpstr>Недостаточность тепла и внимания</vt:lpstr>
      <vt:lpstr>Психотравмирующая ситуация</vt:lpstr>
      <vt:lpstr>Последствия</vt:lpstr>
      <vt:lpstr>недостаточная психологическая компетентность родителей</vt:lpstr>
      <vt:lpstr>Психотравмирующая ситуация</vt:lpstr>
      <vt:lpstr>Последствия</vt:lpstr>
      <vt:lpstr>Психотравмирующая ситуация</vt:lpstr>
      <vt:lpstr>Последствия</vt:lpstr>
      <vt:lpstr>недооценка роли личного примера родителей и единства предъявляемых требований к ребенку</vt:lpstr>
      <vt:lpstr>Единство требований</vt:lpstr>
      <vt:lpstr>модели правильного семейного воспитания</vt:lpstr>
      <vt:lpstr>Опросники родительского отношения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Типичные ошибки воспитания</dc:title>
  <dc:creator>Ксения</dc:creator>
  <cp:lastModifiedBy>Ксения</cp:lastModifiedBy>
  <cp:revision>9</cp:revision>
  <dcterms:created xsi:type="dcterms:W3CDTF">2019-10-25T19:32:46Z</dcterms:created>
  <dcterms:modified xsi:type="dcterms:W3CDTF">2019-11-18T06:35:40Z</dcterms:modified>
</cp:coreProperties>
</file>