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80957-310F-4F83-BEF0-362D657FBED5}" type="doc">
      <dgm:prSet loTypeId="urn:microsoft.com/office/officeart/2005/8/layout/radial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D3B0CD0-ECFC-4056-BA87-1C3CC207801E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Основные направления по формированию толерантности  у детей</a:t>
          </a:r>
          <a:endParaRPr lang="ru-RU" sz="1600" b="1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070F5B26-404A-427A-98F0-1087283D608A}" type="parTrans" cxnId="{BB63F172-78D7-4485-812E-CAD7FCEE9420}">
      <dgm:prSet/>
      <dgm:spPr/>
      <dgm:t>
        <a:bodyPr/>
        <a:lstStyle/>
        <a:p>
          <a:endParaRPr lang="ru-RU" sz="3600" b="1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213DBF0E-D8E4-4ED2-92CB-E6A0F3099371}" type="sibTrans" cxnId="{BB63F172-78D7-4485-812E-CAD7FCEE9420}">
      <dgm:prSet/>
      <dgm:spPr/>
      <dgm:t>
        <a:bodyPr/>
        <a:lstStyle/>
        <a:p>
          <a:endParaRPr lang="ru-RU" sz="3600" b="1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D0827D60-CC1B-4964-93E9-CBA3FD26726D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Позитивное отношение к людям с ОВЗ, разной национальности, вероисповедания</a:t>
          </a:r>
          <a:endParaRPr lang="ru-RU" sz="1600" b="1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6651B85E-39B2-4F1D-94F0-A3045AA7E5CB}" type="parTrans" cxnId="{5F7B08FD-F156-4186-9581-8BAC35F16073}">
      <dgm:prSet custT="1"/>
      <dgm:spPr/>
      <dgm:t>
        <a:bodyPr/>
        <a:lstStyle/>
        <a:p>
          <a:endParaRPr lang="ru-RU" sz="1200" b="1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46B1C49C-AD9B-4F6E-8069-BEBACB29D2F0}" type="sibTrans" cxnId="{5F7B08FD-F156-4186-9581-8BAC35F16073}">
      <dgm:prSet/>
      <dgm:spPr/>
      <dgm:t>
        <a:bodyPr/>
        <a:lstStyle/>
        <a:p>
          <a:endParaRPr lang="ru-RU" sz="3600" b="1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DA21FC64-11DC-4C6D-AE71-42C4E034DAA9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Изучение  национальных особенностей  других народов на примере фольклора</a:t>
          </a:r>
          <a:endParaRPr lang="ru-RU" sz="1600" b="1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5A6A13CE-DC1D-47C3-AEE8-671C37292A0D}" type="parTrans" cxnId="{B5CD79FD-3D01-470A-A1C7-13DF8B6444A9}">
      <dgm:prSet custT="1"/>
      <dgm:spPr/>
      <dgm:t>
        <a:bodyPr/>
        <a:lstStyle/>
        <a:p>
          <a:endParaRPr lang="ru-RU" sz="1200" b="1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48CB410A-D228-4756-988B-7F5DF734AF73}" type="sibTrans" cxnId="{B5CD79FD-3D01-470A-A1C7-13DF8B6444A9}">
      <dgm:prSet/>
      <dgm:spPr/>
      <dgm:t>
        <a:bodyPr/>
        <a:lstStyle/>
        <a:p>
          <a:endParaRPr lang="ru-RU" sz="3600" b="1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219595F3-081D-4E16-971C-E2519D62BDAF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Формирование</a:t>
          </a:r>
          <a:r>
            <a:rPr lang="ru-RU" sz="1600" b="1" baseline="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 навыков коммуникации</a:t>
          </a:r>
          <a:endParaRPr lang="ru-RU" sz="1600" b="1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68717563-83E5-4734-98A2-C67979FBD304}" type="parTrans" cxnId="{D79339E0-6DED-44D3-B71E-A0A7237611CE}">
      <dgm:prSet custT="1"/>
      <dgm:spPr/>
      <dgm:t>
        <a:bodyPr/>
        <a:lstStyle/>
        <a:p>
          <a:endParaRPr lang="ru-RU" sz="1200" b="1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86B68627-1B51-480D-B0B8-F4059DC37D73}" type="sibTrans" cxnId="{D79339E0-6DED-44D3-B71E-A0A7237611CE}">
      <dgm:prSet/>
      <dgm:spPr/>
      <dgm:t>
        <a:bodyPr/>
        <a:lstStyle/>
        <a:p>
          <a:endParaRPr lang="ru-RU" sz="3600" b="1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7AEBB026-EA08-4236-8CEB-9B948C16ECEB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Развитие толерантного самосознания у родителей и педагогов</a:t>
          </a:r>
          <a:endParaRPr lang="ru-RU" sz="1600" b="1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F83F6C7F-2331-410C-B586-B979E4646840}" type="parTrans" cxnId="{222D0042-53AB-4B57-A157-53C2FEDACC5B}">
      <dgm:prSet custT="1"/>
      <dgm:spPr/>
      <dgm:t>
        <a:bodyPr/>
        <a:lstStyle/>
        <a:p>
          <a:endParaRPr lang="ru-RU" sz="1200" b="1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BEE1F2EF-6AEB-4DCA-9B0C-03E7B5057A66}" type="sibTrans" cxnId="{222D0042-53AB-4B57-A157-53C2FEDACC5B}">
      <dgm:prSet/>
      <dgm:spPr/>
      <dgm:t>
        <a:bodyPr/>
        <a:lstStyle/>
        <a:p>
          <a:endParaRPr lang="ru-RU" sz="3600" b="1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gm:t>
    </dgm:pt>
    <dgm:pt modelId="{934F765D-B9B5-4AB2-A325-E224114B3792}" type="pres">
      <dgm:prSet presAssocID="{07580957-310F-4F83-BEF0-362D657FBED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44FA384-9746-4344-9018-71FF8B173095}" type="pres">
      <dgm:prSet presAssocID="{BD3B0CD0-ECFC-4056-BA87-1C3CC207801E}" presName="centerShape" presStyleLbl="node0" presStyleIdx="0" presStyleCnt="1" custScaleX="145962" custScaleY="122890"/>
      <dgm:spPr/>
      <dgm:t>
        <a:bodyPr/>
        <a:lstStyle/>
        <a:p>
          <a:endParaRPr lang="ru-RU"/>
        </a:p>
      </dgm:t>
    </dgm:pt>
    <dgm:pt modelId="{DE5C0414-8728-4373-9A14-48F794C1C014}" type="pres">
      <dgm:prSet presAssocID="{6651B85E-39B2-4F1D-94F0-A3045AA7E5CB}" presName="parTrans" presStyleLbl="sibTrans2D1" presStyleIdx="0" presStyleCnt="4"/>
      <dgm:spPr/>
    </dgm:pt>
    <dgm:pt modelId="{270DCF4B-2FE9-4C97-84FA-A38610C81A20}" type="pres">
      <dgm:prSet presAssocID="{6651B85E-39B2-4F1D-94F0-A3045AA7E5CB}" presName="connectorText" presStyleLbl="sibTrans2D1" presStyleIdx="0" presStyleCnt="4"/>
      <dgm:spPr/>
    </dgm:pt>
    <dgm:pt modelId="{88178E93-C514-40BD-B869-2DB9AB1C0BD3}" type="pres">
      <dgm:prSet presAssocID="{D0827D60-CC1B-4964-93E9-CBA3FD26726D}" presName="node" presStyleLbl="node1" presStyleIdx="0" presStyleCnt="4" custScaleX="142108" custScaleY="1017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4A14D-0148-47F3-B250-A1A1E0FFEC5E}" type="pres">
      <dgm:prSet presAssocID="{5A6A13CE-DC1D-47C3-AEE8-671C37292A0D}" presName="parTrans" presStyleLbl="sibTrans2D1" presStyleIdx="1" presStyleCnt="4"/>
      <dgm:spPr/>
    </dgm:pt>
    <dgm:pt modelId="{7FC0F5EA-2688-4D32-8BF2-7BF40ACABEB5}" type="pres">
      <dgm:prSet presAssocID="{5A6A13CE-DC1D-47C3-AEE8-671C37292A0D}" presName="connectorText" presStyleLbl="sibTrans2D1" presStyleIdx="1" presStyleCnt="4"/>
      <dgm:spPr/>
    </dgm:pt>
    <dgm:pt modelId="{A09D73BE-CF28-483B-A360-6AA4C6CF6C20}" type="pres">
      <dgm:prSet presAssocID="{DA21FC64-11DC-4C6D-AE71-42C4E034DAA9}" presName="node" presStyleLbl="node1" presStyleIdx="1" presStyleCnt="4" custScaleX="115625" custScaleY="111791" custRadScaleRad="185547" custRadScaleInc="-20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667D04-79A0-4CE3-BE83-B319907A61A7}" type="pres">
      <dgm:prSet presAssocID="{F83F6C7F-2331-410C-B586-B979E4646840}" presName="parTrans" presStyleLbl="sibTrans2D1" presStyleIdx="2" presStyleCnt="4"/>
      <dgm:spPr/>
    </dgm:pt>
    <dgm:pt modelId="{461069F3-CA57-42AB-9688-71E7E72BE9F9}" type="pres">
      <dgm:prSet presAssocID="{F83F6C7F-2331-410C-B586-B979E4646840}" presName="connectorText" presStyleLbl="sibTrans2D1" presStyleIdx="2" presStyleCnt="4"/>
      <dgm:spPr/>
    </dgm:pt>
    <dgm:pt modelId="{B26675BC-B2A9-43CB-8138-C6A379B2E7E2}" type="pres">
      <dgm:prSet presAssocID="{7AEBB026-EA08-4236-8CEB-9B948C16ECEB}" presName="node" presStyleLbl="node1" presStyleIdx="2" presStyleCnt="4" custScaleX="1419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EB01A-A5B8-4F4E-A54D-6E8AAE6516EE}" type="pres">
      <dgm:prSet presAssocID="{68717563-83E5-4734-98A2-C67979FBD304}" presName="parTrans" presStyleLbl="sibTrans2D1" presStyleIdx="3" presStyleCnt="4"/>
      <dgm:spPr/>
    </dgm:pt>
    <dgm:pt modelId="{EB4F9BDF-79DC-4E81-8E65-EA4435532907}" type="pres">
      <dgm:prSet presAssocID="{68717563-83E5-4734-98A2-C67979FBD304}" presName="connectorText" presStyleLbl="sibTrans2D1" presStyleIdx="3" presStyleCnt="4"/>
      <dgm:spPr/>
    </dgm:pt>
    <dgm:pt modelId="{B0A9CB4B-997C-48E2-94DA-69EADBAB9C9A}" type="pres">
      <dgm:prSet presAssocID="{219595F3-081D-4E16-971C-E2519D62BDAF}" presName="node" presStyleLbl="node1" presStyleIdx="3" presStyleCnt="4" custScaleX="118834" custRadScaleRad="108607" custRadScaleInc="-12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674042-78B0-414B-8231-85A2DFFC2496}" type="presOf" srcId="{68717563-83E5-4734-98A2-C67979FBD304}" destId="{2FCEB01A-A5B8-4F4E-A54D-6E8AAE6516EE}" srcOrd="0" destOrd="0" presId="urn:microsoft.com/office/officeart/2005/8/layout/radial5"/>
    <dgm:cxn modelId="{5F7B08FD-F156-4186-9581-8BAC35F16073}" srcId="{BD3B0CD0-ECFC-4056-BA87-1C3CC207801E}" destId="{D0827D60-CC1B-4964-93E9-CBA3FD26726D}" srcOrd="0" destOrd="0" parTransId="{6651B85E-39B2-4F1D-94F0-A3045AA7E5CB}" sibTransId="{46B1C49C-AD9B-4F6E-8069-BEBACB29D2F0}"/>
    <dgm:cxn modelId="{AA51CB8F-05F8-4942-BBCA-6B584D4DBAF0}" type="presOf" srcId="{6651B85E-39B2-4F1D-94F0-A3045AA7E5CB}" destId="{270DCF4B-2FE9-4C97-84FA-A38610C81A20}" srcOrd="1" destOrd="0" presId="urn:microsoft.com/office/officeart/2005/8/layout/radial5"/>
    <dgm:cxn modelId="{4B5A63E9-E899-49FB-AD4D-8C379EEE558D}" type="presOf" srcId="{5A6A13CE-DC1D-47C3-AEE8-671C37292A0D}" destId="{F514A14D-0148-47F3-B250-A1A1E0FFEC5E}" srcOrd="0" destOrd="0" presId="urn:microsoft.com/office/officeart/2005/8/layout/radial5"/>
    <dgm:cxn modelId="{B5CD79FD-3D01-470A-A1C7-13DF8B6444A9}" srcId="{BD3B0CD0-ECFC-4056-BA87-1C3CC207801E}" destId="{DA21FC64-11DC-4C6D-AE71-42C4E034DAA9}" srcOrd="1" destOrd="0" parTransId="{5A6A13CE-DC1D-47C3-AEE8-671C37292A0D}" sibTransId="{48CB410A-D228-4756-988B-7F5DF734AF73}"/>
    <dgm:cxn modelId="{C68513B5-4FBA-4BDA-99A9-7E4D048EAB8E}" type="presOf" srcId="{07580957-310F-4F83-BEF0-362D657FBED5}" destId="{934F765D-B9B5-4AB2-A325-E224114B3792}" srcOrd="0" destOrd="0" presId="urn:microsoft.com/office/officeart/2005/8/layout/radial5"/>
    <dgm:cxn modelId="{005ABE6F-168E-449A-9E67-96D7CDB54E9A}" type="presOf" srcId="{68717563-83E5-4734-98A2-C67979FBD304}" destId="{EB4F9BDF-79DC-4E81-8E65-EA4435532907}" srcOrd="1" destOrd="0" presId="urn:microsoft.com/office/officeart/2005/8/layout/radial5"/>
    <dgm:cxn modelId="{8261CA3A-1BD5-4C5D-9EFF-51032944491C}" type="presOf" srcId="{F83F6C7F-2331-410C-B586-B979E4646840}" destId="{461069F3-CA57-42AB-9688-71E7E72BE9F9}" srcOrd="1" destOrd="0" presId="urn:microsoft.com/office/officeart/2005/8/layout/radial5"/>
    <dgm:cxn modelId="{720E10D9-F811-4D60-8D60-4E7D940F427E}" type="presOf" srcId="{219595F3-081D-4E16-971C-E2519D62BDAF}" destId="{B0A9CB4B-997C-48E2-94DA-69EADBAB9C9A}" srcOrd="0" destOrd="0" presId="urn:microsoft.com/office/officeart/2005/8/layout/radial5"/>
    <dgm:cxn modelId="{15BF9A46-9743-4990-94C5-40F8CBCEA951}" type="presOf" srcId="{5A6A13CE-DC1D-47C3-AEE8-671C37292A0D}" destId="{7FC0F5EA-2688-4D32-8BF2-7BF40ACABEB5}" srcOrd="1" destOrd="0" presId="urn:microsoft.com/office/officeart/2005/8/layout/radial5"/>
    <dgm:cxn modelId="{BB63F172-78D7-4485-812E-CAD7FCEE9420}" srcId="{07580957-310F-4F83-BEF0-362D657FBED5}" destId="{BD3B0CD0-ECFC-4056-BA87-1C3CC207801E}" srcOrd="0" destOrd="0" parTransId="{070F5B26-404A-427A-98F0-1087283D608A}" sibTransId="{213DBF0E-D8E4-4ED2-92CB-E6A0F3099371}"/>
    <dgm:cxn modelId="{D79339E0-6DED-44D3-B71E-A0A7237611CE}" srcId="{BD3B0CD0-ECFC-4056-BA87-1C3CC207801E}" destId="{219595F3-081D-4E16-971C-E2519D62BDAF}" srcOrd="3" destOrd="0" parTransId="{68717563-83E5-4734-98A2-C67979FBD304}" sibTransId="{86B68627-1B51-480D-B0B8-F4059DC37D73}"/>
    <dgm:cxn modelId="{28BD6E11-8D0F-439E-84C9-F7DE2FBE78DD}" type="presOf" srcId="{6651B85E-39B2-4F1D-94F0-A3045AA7E5CB}" destId="{DE5C0414-8728-4373-9A14-48F794C1C014}" srcOrd="0" destOrd="0" presId="urn:microsoft.com/office/officeart/2005/8/layout/radial5"/>
    <dgm:cxn modelId="{5EF7D17B-FE4B-4E5C-A4AC-9D14ABD398FD}" type="presOf" srcId="{D0827D60-CC1B-4964-93E9-CBA3FD26726D}" destId="{88178E93-C514-40BD-B869-2DB9AB1C0BD3}" srcOrd="0" destOrd="0" presId="urn:microsoft.com/office/officeart/2005/8/layout/radial5"/>
    <dgm:cxn modelId="{222D0042-53AB-4B57-A157-53C2FEDACC5B}" srcId="{BD3B0CD0-ECFC-4056-BA87-1C3CC207801E}" destId="{7AEBB026-EA08-4236-8CEB-9B948C16ECEB}" srcOrd="2" destOrd="0" parTransId="{F83F6C7F-2331-410C-B586-B979E4646840}" sibTransId="{BEE1F2EF-6AEB-4DCA-9B0C-03E7B5057A66}"/>
    <dgm:cxn modelId="{2D48F4DE-7385-4DE8-97BB-0AF328D14C5B}" type="presOf" srcId="{F83F6C7F-2331-410C-B586-B979E4646840}" destId="{93667D04-79A0-4CE3-BE83-B319907A61A7}" srcOrd="0" destOrd="0" presId="urn:microsoft.com/office/officeart/2005/8/layout/radial5"/>
    <dgm:cxn modelId="{FDFBE4A6-2847-4110-BF87-A48570E4F3D8}" type="presOf" srcId="{DA21FC64-11DC-4C6D-AE71-42C4E034DAA9}" destId="{A09D73BE-CF28-483B-A360-6AA4C6CF6C20}" srcOrd="0" destOrd="0" presId="urn:microsoft.com/office/officeart/2005/8/layout/radial5"/>
    <dgm:cxn modelId="{486585E0-BF65-43B0-A8D2-FFABAEB31ADF}" type="presOf" srcId="{7AEBB026-EA08-4236-8CEB-9B948C16ECEB}" destId="{B26675BC-B2A9-43CB-8138-C6A379B2E7E2}" srcOrd="0" destOrd="0" presId="urn:microsoft.com/office/officeart/2005/8/layout/radial5"/>
    <dgm:cxn modelId="{1D39893D-AB3D-4096-A91C-47E9B06B344F}" type="presOf" srcId="{BD3B0CD0-ECFC-4056-BA87-1C3CC207801E}" destId="{C44FA384-9746-4344-9018-71FF8B173095}" srcOrd="0" destOrd="0" presId="urn:microsoft.com/office/officeart/2005/8/layout/radial5"/>
    <dgm:cxn modelId="{310C6669-E6ED-463D-8A8A-FDBF761FDDC5}" type="presParOf" srcId="{934F765D-B9B5-4AB2-A325-E224114B3792}" destId="{C44FA384-9746-4344-9018-71FF8B173095}" srcOrd="0" destOrd="0" presId="urn:microsoft.com/office/officeart/2005/8/layout/radial5"/>
    <dgm:cxn modelId="{0AC98773-E948-42E7-BC7B-787FED712055}" type="presParOf" srcId="{934F765D-B9B5-4AB2-A325-E224114B3792}" destId="{DE5C0414-8728-4373-9A14-48F794C1C014}" srcOrd="1" destOrd="0" presId="urn:microsoft.com/office/officeart/2005/8/layout/radial5"/>
    <dgm:cxn modelId="{3E0793AB-B0F0-4537-AB17-C37E816097FA}" type="presParOf" srcId="{DE5C0414-8728-4373-9A14-48F794C1C014}" destId="{270DCF4B-2FE9-4C97-84FA-A38610C81A20}" srcOrd="0" destOrd="0" presId="urn:microsoft.com/office/officeart/2005/8/layout/radial5"/>
    <dgm:cxn modelId="{7DC8E8D3-A649-4E68-B5FC-B22CC2CB59EE}" type="presParOf" srcId="{934F765D-B9B5-4AB2-A325-E224114B3792}" destId="{88178E93-C514-40BD-B869-2DB9AB1C0BD3}" srcOrd="2" destOrd="0" presId="urn:microsoft.com/office/officeart/2005/8/layout/radial5"/>
    <dgm:cxn modelId="{7487FA6C-1CAF-4FA4-A7BC-A68C11D64451}" type="presParOf" srcId="{934F765D-B9B5-4AB2-A325-E224114B3792}" destId="{F514A14D-0148-47F3-B250-A1A1E0FFEC5E}" srcOrd="3" destOrd="0" presId="urn:microsoft.com/office/officeart/2005/8/layout/radial5"/>
    <dgm:cxn modelId="{AD6F4D64-62DD-451D-980F-6F9ED13DA110}" type="presParOf" srcId="{F514A14D-0148-47F3-B250-A1A1E0FFEC5E}" destId="{7FC0F5EA-2688-4D32-8BF2-7BF40ACABEB5}" srcOrd="0" destOrd="0" presId="urn:microsoft.com/office/officeart/2005/8/layout/radial5"/>
    <dgm:cxn modelId="{66B8034C-896D-430C-BE1D-4B8FBBC6B1A0}" type="presParOf" srcId="{934F765D-B9B5-4AB2-A325-E224114B3792}" destId="{A09D73BE-CF28-483B-A360-6AA4C6CF6C20}" srcOrd="4" destOrd="0" presId="urn:microsoft.com/office/officeart/2005/8/layout/radial5"/>
    <dgm:cxn modelId="{6A17872F-8186-4E15-9CC2-808A55123C92}" type="presParOf" srcId="{934F765D-B9B5-4AB2-A325-E224114B3792}" destId="{93667D04-79A0-4CE3-BE83-B319907A61A7}" srcOrd="5" destOrd="0" presId="urn:microsoft.com/office/officeart/2005/8/layout/radial5"/>
    <dgm:cxn modelId="{668CA208-CA5F-47B4-836D-448129DCAB28}" type="presParOf" srcId="{93667D04-79A0-4CE3-BE83-B319907A61A7}" destId="{461069F3-CA57-42AB-9688-71E7E72BE9F9}" srcOrd="0" destOrd="0" presId="urn:microsoft.com/office/officeart/2005/8/layout/radial5"/>
    <dgm:cxn modelId="{0F5C9856-DFE1-4BF9-9AC8-5C389D882827}" type="presParOf" srcId="{934F765D-B9B5-4AB2-A325-E224114B3792}" destId="{B26675BC-B2A9-43CB-8138-C6A379B2E7E2}" srcOrd="6" destOrd="0" presId="urn:microsoft.com/office/officeart/2005/8/layout/radial5"/>
    <dgm:cxn modelId="{FFF99680-36E5-4B63-9954-70BCF716A3E8}" type="presParOf" srcId="{934F765D-B9B5-4AB2-A325-E224114B3792}" destId="{2FCEB01A-A5B8-4F4E-A54D-6E8AAE6516EE}" srcOrd="7" destOrd="0" presId="urn:microsoft.com/office/officeart/2005/8/layout/radial5"/>
    <dgm:cxn modelId="{BC766A15-F787-4023-AD74-2AD27B563BD0}" type="presParOf" srcId="{2FCEB01A-A5B8-4F4E-A54D-6E8AAE6516EE}" destId="{EB4F9BDF-79DC-4E81-8E65-EA4435532907}" srcOrd="0" destOrd="0" presId="urn:microsoft.com/office/officeart/2005/8/layout/radial5"/>
    <dgm:cxn modelId="{6775CF1F-0FF1-4DB7-BD6F-C8D2662D89E8}" type="presParOf" srcId="{934F765D-B9B5-4AB2-A325-E224114B3792}" destId="{B0A9CB4B-997C-48E2-94DA-69EADBAB9C9A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FA384-9746-4344-9018-71FF8B173095}">
      <dsp:nvSpPr>
        <dsp:cNvPr id="0" name=""/>
        <dsp:cNvSpPr/>
      </dsp:nvSpPr>
      <dsp:spPr>
        <a:xfrm>
          <a:off x="2441510" y="2282725"/>
          <a:ext cx="2345309" cy="197458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Основные направления по формированию толерантности  у детей</a:t>
          </a:r>
          <a:endParaRPr lang="ru-RU" sz="1600" b="1" kern="120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2784973" y="2571897"/>
        <a:ext cx="1658383" cy="1396245"/>
      </dsp:txXfrm>
    </dsp:sp>
    <dsp:sp modelId="{DE5C0414-8728-4373-9A14-48F794C1C014}">
      <dsp:nvSpPr>
        <dsp:cNvPr id="0" name=""/>
        <dsp:cNvSpPr/>
      </dsp:nvSpPr>
      <dsp:spPr>
        <a:xfrm rot="16200000">
          <a:off x="3470502" y="1728107"/>
          <a:ext cx="287324" cy="58337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3513601" y="1887881"/>
        <a:ext cx="201127" cy="350027"/>
      </dsp:txXfrm>
    </dsp:sp>
    <dsp:sp modelId="{88178E93-C514-40BD-B869-2DB9AB1C0BD3}">
      <dsp:nvSpPr>
        <dsp:cNvPr id="0" name=""/>
        <dsp:cNvSpPr/>
      </dsp:nvSpPr>
      <dsp:spPr>
        <a:xfrm>
          <a:off x="2395009" y="-4604"/>
          <a:ext cx="2438311" cy="174520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Позитивное отношение к людям с ОВЗ, разной национальности, вероисповедания</a:t>
          </a:r>
          <a:endParaRPr lang="ru-RU" sz="1600" b="1" kern="120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2752091" y="250976"/>
        <a:ext cx="1724147" cy="1234047"/>
      </dsp:txXfrm>
    </dsp:sp>
    <dsp:sp modelId="{F514A14D-0148-47F3-B250-A1A1E0FFEC5E}">
      <dsp:nvSpPr>
        <dsp:cNvPr id="0" name=""/>
        <dsp:cNvSpPr/>
      </dsp:nvSpPr>
      <dsp:spPr>
        <a:xfrm rot="21503934">
          <a:off x="4880977" y="2939727"/>
          <a:ext cx="228587" cy="58337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4880990" y="3057360"/>
        <a:ext cx="160011" cy="350027"/>
      </dsp:txXfrm>
    </dsp:sp>
    <dsp:sp modelId="{A09D73BE-CF28-483B-A360-6AA4C6CF6C20}">
      <dsp:nvSpPr>
        <dsp:cNvPr id="0" name=""/>
        <dsp:cNvSpPr/>
      </dsp:nvSpPr>
      <dsp:spPr>
        <a:xfrm>
          <a:off x="5216888" y="2238430"/>
          <a:ext cx="1983911" cy="1918127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Изучение  национальных особенностей  других народов на примере фольклора</a:t>
          </a:r>
          <a:endParaRPr lang="ru-RU" sz="1600" b="1" kern="120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5507425" y="2519333"/>
        <a:ext cx="1402837" cy="1356321"/>
      </dsp:txXfrm>
    </dsp:sp>
    <dsp:sp modelId="{93667D04-79A0-4CE3-BE83-B319907A61A7}">
      <dsp:nvSpPr>
        <dsp:cNvPr id="0" name=""/>
        <dsp:cNvSpPr/>
      </dsp:nvSpPr>
      <dsp:spPr>
        <a:xfrm rot="5400000">
          <a:off x="3466608" y="4235682"/>
          <a:ext cx="295113" cy="58337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3510875" y="4308090"/>
        <a:ext cx="206579" cy="350027"/>
      </dsp:txXfrm>
    </dsp:sp>
    <dsp:sp modelId="{B26675BC-B2A9-43CB-8138-C6A379B2E7E2}">
      <dsp:nvSpPr>
        <dsp:cNvPr id="0" name=""/>
        <dsp:cNvSpPr/>
      </dsp:nvSpPr>
      <dsp:spPr>
        <a:xfrm>
          <a:off x="2396038" y="4814132"/>
          <a:ext cx="2436252" cy="1715815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Развитие толерантного самосознания у родителей и педагогов</a:t>
          </a:r>
          <a:endParaRPr lang="ru-RU" sz="1600" b="1" kern="120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2752819" y="5065407"/>
        <a:ext cx="1722690" cy="1213265"/>
      </dsp:txXfrm>
    </dsp:sp>
    <dsp:sp modelId="{2FCEB01A-A5B8-4F4E-A54D-6E8AAE6516EE}">
      <dsp:nvSpPr>
        <dsp:cNvPr id="0" name=""/>
        <dsp:cNvSpPr/>
      </dsp:nvSpPr>
      <dsp:spPr>
        <a:xfrm rot="10767073">
          <a:off x="2139571" y="2991433"/>
          <a:ext cx="213430" cy="58337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 rot="10800000">
        <a:off x="2203599" y="3107801"/>
        <a:ext cx="149401" cy="350027"/>
      </dsp:txXfrm>
    </dsp:sp>
    <dsp:sp modelId="{B0A9CB4B-997C-48E2-94DA-69EADBAB9C9A}">
      <dsp:nvSpPr>
        <dsp:cNvPr id="0" name=""/>
        <dsp:cNvSpPr/>
      </dsp:nvSpPr>
      <dsp:spPr>
        <a:xfrm>
          <a:off x="0" y="2436965"/>
          <a:ext cx="2038972" cy="1715815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Формирование</a:t>
          </a:r>
          <a:r>
            <a:rPr lang="ru-RU" sz="1600" b="1" kern="1200" baseline="0" dirty="0" smtClean="0">
              <a:solidFill>
                <a:schemeClr val="tx1">
                  <a:lumMod val="95000"/>
                  <a:lumOff val="5000"/>
                </a:schemeClr>
              </a:solidFill>
              <a:latin typeface="+mn-lt"/>
            </a:rPr>
            <a:t> навыков коммуникации</a:t>
          </a:r>
          <a:endParaRPr lang="ru-RU" sz="1600" b="1" kern="1200" dirty="0">
            <a:solidFill>
              <a:schemeClr val="tx1">
                <a:lumMod val="95000"/>
                <a:lumOff val="5000"/>
              </a:schemeClr>
            </a:solidFill>
            <a:latin typeface="+mn-lt"/>
          </a:endParaRPr>
        </a:p>
      </dsp:txBody>
      <dsp:txXfrm>
        <a:off x="298601" y="2688240"/>
        <a:ext cx="1441770" cy="12132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44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10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67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61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943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04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822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4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12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72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107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9F000-44FD-49B2-86D1-7BF4D6C38299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B5E44-45D2-49F0-9978-29EF6ECDD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08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461106" y="692696"/>
            <a:ext cx="6048671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Воспитание толерантности 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 детей дошкольного возраста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5856" y="5805264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МБДОУ – детский сад №184</a:t>
            </a:r>
          </a:p>
          <a:p>
            <a:pPr algn="ctr"/>
            <a:r>
              <a:rPr lang="ru-RU" b="1" dirty="0"/>
              <a:t>г</a:t>
            </a:r>
            <a:r>
              <a:rPr lang="ru-RU" b="1" dirty="0" smtClean="0"/>
              <a:t>. Екатеринбург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54056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0"/>
            <a:ext cx="9139943" cy="6858000"/>
          </a:xfrm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11833735"/>
              </p:ext>
            </p:extLst>
          </p:nvPr>
        </p:nvGraphicFramePr>
        <p:xfrm>
          <a:off x="251520" y="332656"/>
          <a:ext cx="7200800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76957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0"/>
            <a:ext cx="9139943" cy="6858000"/>
          </a:xfr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94414" y="2612887"/>
            <a:ext cx="66816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5281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0"/>
            <a:ext cx="9139943" cy="6858000"/>
          </a:xfrm>
        </p:spPr>
      </p:pic>
      <p:sp>
        <p:nvSpPr>
          <p:cNvPr id="6" name="Прямоугольник 5"/>
          <p:cNvSpPr/>
          <p:nvPr/>
        </p:nvSpPr>
        <p:spPr>
          <a:xfrm>
            <a:off x="179512" y="188640"/>
            <a:ext cx="748883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Главная цель педагогического опыта:</a:t>
            </a:r>
          </a:p>
          <a:p>
            <a:pPr algn="just"/>
            <a:r>
              <a:rPr lang="ru-RU" sz="2000" dirty="0" smtClean="0"/>
              <a:t>Выявить с помощью теоретического и практического исследования наиболее эффективные условия способствующие формированию толерантного отношения детей дошкольного возраста со сверстниками и взрослыми.</a:t>
            </a:r>
          </a:p>
          <a:p>
            <a:endParaRPr lang="ru-RU" sz="2000" dirty="0" smtClean="0"/>
          </a:p>
          <a:p>
            <a:pPr algn="ctr"/>
            <a:r>
              <a:rPr lang="ru-RU" sz="2000" b="1" dirty="0" smtClean="0"/>
              <a:t>Задачи, решаемые в опыте: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dirty="0" smtClean="0"/>
              <a:t>Анализ теоретической литературы по проблеме воспитания толерантности у дошкольника;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dirty="0" smtClean="0"/>
              <a:t>Определить и обосновать возрастные особенности проявления толерантного отношения у дошкольников к сверстникам и взрослым;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dirty="0" smtClean="0"/>
              <a:t>На основе сущностных характеристик проявления толерантности, определить показатели и уровни сформированного толерантного отношения у дошкольников;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dirty="0" smtClean="0"/>
              <a:t>Выявить и обосновать методы и приемы, формирующие толерантное отношение дошкольников к сверстникам и взрослым;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dirty="0" smtClean="0"/>
              <a:t>Обосновать и экспериментальным путем проверить комплекс методов и приемов формирования  толерантного отношения дошкольников друг к другу и взрослым.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8466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0"/>
            <a:ext cx="9139943" cy="6858000"/>
          </a:xfrm>
        </p:spPr>
      </p:pic>
      <p:sp>
        <p:nvSpPr>
          <p:cNvPr id="6" name="Прямоугольник 5"/>
          <p:cNvSpPr/>
          <p:nvPr/>
        </p:nvSpPr>
        <p:spPr>
          <a:xfrm>
            <a:off x="179512" y="548680"/>
            <a:ext cx="769137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Основные принципы:</a:t>
            </a:r>
          </a:p>
          <a:p>
            <a:pPr marL="342900" indent="-342900" algn="just"/>
            <a:r>
              <a:rPr lang="ru-RU" sz="2000" b="1" i="1" dirty="0" smtClean="0"/>
              <a:t>1. Принцип субъективности. </a:t>
            </a:r>
            <a:r>
              <a:rPr lang="ru-RU" sz="2000" dirty="0" smtClean="0"/>
              <a:t>Требует опоры на самостоятельную активность ребенка, стимулирования его самовоспитания, сознательного поведения в отношениях с другими людьми.</a:t>
            </a:r>
          </a:p>
          <a:p>
            <a:pPr marL="342900" indent="-342900" algn="just"/>
            <a:r>
              <a:rPr lang="ru-RU" sz="2000" b="1" i="1" dirty="0" smtClean="0"/>
              <a:t>2. Принцип адекватности</a:t>
            </a:r>
            <a:r>
              <a:rPr lang="ru-RU" sz="2000" dirty="0" smtClean="0"/>
              <a:t>. Требует соответствия содержания и средств воспитания, ориентирован на реальные отношения, складывающиеся между детьми, родителями, педагогами.</a:t>
            </a:r>
          </a:p>
          <a:p>
            <a:pPr marL="342900" indent="-342900" algn="just"/>
            <a:r>
              <a:rPr lang="ru-RU" sz="2000" b="1" i="1" dirty="0" smtClean="0"/>
              <a:t>3. Принцип рефлексивной позиции. </a:t>
            </a:r>
            <a:r>
              <a:rPr lang="ru-RU" sz="2000" dirty="0" smtClean="0"/>
              <a:t>Предполагает ориентацию на формирование у детей осознанной устойчивой системы отношений к значимой для него проблеме, вопросу, проявляющихся в соответствующем поведении и поступках.</a:t>
            </a:r>
          </a:p>
          <a:p>
            <a:pPr marL="342900" indent="-342900" algn="just"/>
            <a:r>
              <a:rPr lang="ru-RU" sz="2000" b="1" i="1" dirty="0" smtClean="0"/>
              <a:t>4. Принцип индивидуализации. </a:t>
            </a:r>
            <a:r>
              <a:rPr lang="ru-RU" sz="2000" dirty="0" smtClean="0"/>
              <a:t>Предполагает определение индивидуального подхода при воспитании сознания и поведения.</a:t>
            </a:r>
          </a:p>
          <a:p>
            <a:pPr marL="342900" indent="-342900" algn="just"/>
            <a:r>
              <a:rPr lang="ru-RU" sz="2000" b="1" i="1" dirty="0" smtClean="0"/>
              <a:t>5. Принцип создания толерантной среды. </a:t>
            </a:r>
            <a:r>
              <a:rPr lang="ru-RU" sz="2000" dirty="0" smtClean="0"/>
              <a:t>Требует формирования в детском саду гуманистических отношений, основывающихся на праве каждого иметь своеобразное отношение к окружающей среде, самореализацию в разных формах.</a:t>
            </a:r>
          </a:p>
          <a:p>
            <a:pPr algn="ctr"/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608889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0"/>
            <a:ext cx="9139943" cy="6858000"/>
          </a:xfrm>
        </p:spPr>
      </p:pic>
      <p:sp>
        <p:nvSpPr>
          <p:cNvPr id="2" name="Прямоугольник 1"/>
          <p:cNvSpPr/>
          <p:nvPr/>
        </p:nvSpPr>
        <p:spPr>
          <a:xfrm>
            <a:off x="179512" y="908720"/>
            <a:ext cx="7380312" cy="5196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Актуальность темы.</a:t>
            </a:r>
          </a:p>
          <a:p>
            <a:pPr indent="457200" algn="just">
              <a:lnSpc>
                <a:spcPts val="2160"/>
              </a:lnSpc>
            </a:pPr>
            <a:r>
              <a:rPr lang="ru-RU" sz="2000" dirty="0" smtClean="0"/>
              <a:t>Актуальность воспитания толерантности обусловлена теми процессами, которые тревожат российское общество и мировую общественность в начале 21 века. Современный мир жесток. Жестокими стали и дети. А нормой жизни каждого человека – взрослого и ребенка – должна стать  толерантность.  Толерантность как основа новой социальной идеологии, включает такие понятия, как личность, семья, гражданственность(активная жизненная позиция), общество.</a:t>
            </a:r>
          </a:p>
          <a:p>
            <a:pPr indent="457200" algn="just">
              <a:lnSpc>
                <a:spcPts val="2160"/>
              </a:lnSpc>
            </a:pPr>
            <a:r>
              <a:rPr lang="ru-RU" sz="2000" dirty="0" smtClean="0"/>
              <a:t>Проблема толерантности приобретает особое значение в связи с развитием в стране  инклюзивного образования, в рамках которого происходит включение детей с ОВЗ в образовательную среду и адаптация в ней. </a:t>
            </a:r>
          </a:p>
          <a:p>
            <a:pPr indent="457200" algn="just">
              <a:lnSpc>
                <a:spcPts val="2160"/>
              </a:lnSpc>
            </a:pPr>
            <a:r>
              <a:rPr lang="ru-RU" sz="2000" dirty="0" smtClean="0"/>
              <a:t>В течении последних лет к  нам в детский сад приходят дети с разными проблемами в развитии – от расстройств аутистического спектра до выраженной недостаточности в развитии  психических функций. Таким образом, группы практически работают по принципу интегрированных групп.  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913894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0"/>
            <a:ext cx="9139943" cy="6858000"/>
          </a:xfrm>
        </p:spPr>
      </p:pic>
      <p:sp>
        <p:nvSpPr>
          <p:cNvPr id="2" name="Прямоугольник 1"/>
          <p:cNvSpPr/>
          <p:nvPr/>
        </p:nvSpPr>
        <p:spPr>
          <a:xfrm>
            <a:off x="292514" y="332656"/>
            <a:ext cx="718254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lnSpc>
                <a:spcPct val="150000"/>
              </a:lnSpc>
            </a:pPr>
            <a:r>
              <a:rPr lang="ru-RU" sz="2000" b="1" u="sng" dirty="0" smtClean="0"/>
              <a:t>16 ноября отмечается Международный день толерантности</a:t>
            </a:r>
          </a:p>
          <a:p>
            <a:pPr indent="457200">
              <a:lnSpc>
                <a:spcPct val="150000"/>
              </a:lnSpc>
            </a:pPr>
            <a:r>
              <a:rPr lang="ru-RU" sz="2000" dirty="0" smtClean="0"/>
              <a:t>Инициатива проведения этого праздника принадлежит Генеральной Ассамблее ООН, которая в 1996 году предложила государствам-членам ежегодно отмечать Международный день, посвященный терпимости. </a:t>
            </a:r>
          </a:p>
          <a:p>
            <a:pPr indent="457200">
              <a:lnSpc>
                <a:spcPct val="150000"/>
              </a:lnSpc>
            </a:pPr>
            <a:r>
              <a:rPr lang="ru-RU" sz="2000" dirty="0" smtClean="0"/>
              <a:t>В 1995 году ЮНЕСКО была утверждена «Декларация принципов толерантности», в ней сказано, что «Толерантность</a:t>
            </a:r>
            <a:r>
              <a:rPr lang="ru-RU" sz="2000" b="1" dirty="0" smtClean="0"/>
              <a:t> </a:t>
            </a:r>
            <a:r>
              <a:rPr lang="ru-RU" sz="2000" dirty="0" smtClean="0"/>
              <a:t>означает уважение, принятие и понимание богатого многообразия культур нашего мира, наших форм самовыражения и способов проявлений человеческой индивидуальности… Толерантность - это обязанность способствовать утверждению прав человека, демократии и правопорядка».</a:t>
            </a:r>
            <a:endParaRPr lang="en-US" sz="2000" dirty="0" smtClean="0">
              <a:latin typeface="Adobe Garamond Pro Bol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564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0"/>
            <a:ext cx="9139943" cy="6858000"/>
          </a:xfrm>
        </p:spPr>
      </p:pic>
      <p:sp>
        <p:nvSpPr>
          <p:cNvPr id="2" name="Прямоугольник 1"/>
          <p:cNvSpPr/>
          <p:nvPr/>
        </p:nvSpPr>
        <p:spPr>
          <a:xfrm>
            <a:off x="224758" y="0"/>
            <a:ext cx="729956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Adobe Garamond Pro Bold" pitchFamily="18" charset="0"/>
              </a:rPr>
              <a:t> </a:t>
            </a:r>
            <a:r>
              <a:rPr lang="ru-RU" sz="2400" b="1" dirty="0" smtClean="0"/>
              <a:t>«Толерантность» означает</a:t>
            </a:r>
          </a:p>
          <a:p>
            <a:pPr algn="just"/>
            <a:r>
              <a:rPr lang="ru-RU" sz="2400" b="1" dirty="0" smtClean="0"/>
              <a:t>В испанском языке </a:t>
            </a:r>
            <a:r>
              <a:rPr lang="ru-RU" sz="2400" dirty="0" smtClean="0"/>
              <a:t>оно означает способность признавать отличные от своих собственных идеи и мнения;</a:t>
            </a:r>
          </a:p>
          <a:p>
            <a:pPr algn="just"/>
            <a:r>
              <a:rPr lang="ru-RU" sz="2400" b="1" dirty="0" smtClean="0"/>
              <a:t>Во французском </a:t>
            </a:r>
            <a:r>
              <a:rPr lang="ru-RU" sz="2400" dirty="0" smtClean="0"/>
              <a:t>– отношение при котором допускается, что другие могут думать или действовать иначе, нежели ты сам;</a:t>
            </a:r>
          </a:p>
          <a:p>
            <a:pPr algn="just"/>
            <a:r>
              <a:rPr lang="ru-RU" sz="2400" b="1" dirty="0" smtClean="0"/>
              <a:t>В английском </a:t>
            </a:r>
            <a:r>
              <a:rPr lang="ru-RU" sz="2400" dirty="0" smtClean="0"/>
              <a:t>– готовность быть терпимым, снисходительным;</a:t>
            </a:r>
          </a:p>
          <a:p>
            <a:pPr algn="just"/>
            <a:r>
              <a:rPr lang="ru-RU" sz="2400" b="1" dirty="0" smtClean="0"/>
              <a:t>В китайском </a:t>
            </a:r>
            <a:r>
              <a:rPr lang="ru-RU" sz="2400" dirty="0" smtClean="0"/>
              <a:t>– позволять, принимать, быть по отношению к</a:t>
            </a:r>
            <a:r>
              <a:rPr lang="en-US" sz="2400" dirty="0" smtClean="0">
                <a:latin typeface="Adobe Garamond Pro Bold" pitchFamily="18" charset="0"/>
              </a:rPr>
              <a:t> </a:t>
            </a:r>
            <a:r>
              <a:rPr lang="ru-RU" sz="2400" dirty="0" smtClean="0"/>
              <a:t>другим великодушным;</a:t>
            </a:r>
          </a:p>
          <a:p>
            <a:pPr algn="just"/>
            <a:r>
              <a:rPr lang="ru-RU" sz="2400" b="1" dirty="0" smtClean="0"/>
              <a:t>В арабском </a:t>
            </a:r>
            <a:r>
              <a:rPr lang="ru-RU" sz="2400" dirty="0" smtClean="0"/>
              <a:t>– прощение, снисходительность, мягкость, милосердие, сострадание, благосклонность, терпение, расположенность к другим;</a:t>
            </a:r>
          </a:p>
          <a:p>
            <a:pPr algn="just"/>
            <a:r>
              <a:rPr lang="ru-RU" sz="2400" b="1" dirty="0" smtClean="0"/>
              <a:t>В русском </a:t>
            </a:r>
            <a:r>
              <a:rPr lang="ru-RU" sz="2400" dirty="0" smtClean="0"/>
              <a:t>– способность терпеть что-то или кого-то (быть выдержанным, </a:t>
            </a:r>
            <a:endParaRPr lang="en-US" sz="2400" dirty="0" smtClean="0">
              <a:latin typeface="Adobe Garamond Pro Bold" pitchFamily="18" charset="0"/>
            </a:endParaRPr>
          </a:p>
          <a:p>
            <a:pPr algn="just"/>
            <a:r>
              <a:rPr lang="ru-RU" sz="2400" dirty="0" smtClean="0"/>
              <a:t>выносливым, стойким, уметь мириться с существованием чего-либо, кого-либо).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51076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0"/>
            <a:ext cx="9139943" cy="6858000"/>
          </a:xfr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854068"/>
              </p:ext>
            </p:extLst>
          </p:nvPr>
        </p:nvGraphicFramePr>
        <p:xfrm>
          <a:off x="251520" y="1556792"/>
          <a:ext cx="7022584" cy="4023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481785"/>
                <a:gridCol w="3540799"/>
              </a:tblGrid>
              <a:tr h="822816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ТОЛЕРАНТНАЯ</a:t>
                      </a:r>
                      <a:r>
                        <a:rPr lang="ru-RU" baseline="0" dirty="0" smtClean="0"/>
                        <a:t> ЛИЧНОСТЬ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ИНТОЛЕРАНТНАЯ ЛИЧНОСТЬ</a:t>
                      </a:r>
                    </a:p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91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УВАЖЕНИЕ</a:t>
                      </a:r>
                      <a:r>
                        <a:rPr lang="ru-RU" baseline="0" dirty="0" smtClean="0"/>
                        <a:t> МНЕНИЯ ДРУГИХ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НЕПОНИМАНИЕ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91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ДОБРОЖЕЛАТЕЛЬНОСТЬ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ИГНОРИРОВАНИЕ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91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СОТРУДНИЧЕСТВО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ЭГОИЗМ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59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ПОНИМАНИЕ</a:t>
                      </a:r>
                      <a:r>
                        <a:rPr lang="ru-RU" baseline="0" dirty="0" smtClean="0"/>
                        <a:t> И ПРИНЯТИЕ ДРУГОГО ТАКИМ, КАКОЙ ОН ЕСТЬ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ОСКОРБЛЕНИЯ, НАСМЕШКИ, ВЫРАЖЕНИЕ</a:t>
                      </a:r>
                      <a:r>
                        <a:rPr lang="ru-RU" baseline="0" dirty="0" smtClean="0"/>
                        <a:t> ПРЕНЕБРЕЖЕНИЯ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91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ЧУТКОСТЬ, СНИСХОДИТЕЛЬНОСТЬ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РАВНОДУШИЕ, ЦИНИЗМ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91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ДОВЕРИЕ,ГУМАНИЗМ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АГРЕССИЯ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91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ЛЮБОЗНАТЕЛЬНОСТЬ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764704"/>
            <a:ext cx="5786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ОСНОВНЫЕ ЧЕРТЫ ЛИЧНОСТИ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736327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0"/>
            <a:ext cx="9139943" cy="6858000"/>
          </a:xfrm>
        </p:spPr>
      </p:pic>
      <p:sp>
        <p:nvSpPr>
          <p:cNvPr id="3" name="TextBox 2"/>
          <p:cNvSpPr txBox="1"/>
          <p:nvPr/>
        </p:nvSpPr>
        <p:spPr>
          <a:xfrm>
            <a:off x="-34462" y="476672"/>
            <a:ext cx="820686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Комплекс методов и приемов, способствующих формированию толерантности у детей дошкольного возраста.</a:t>
            </a:r>
          </a:p>
          <a:p>
            <a:endParaRPr lang="ru-RU" sz="2000" b="1" dirty="0" smtClean="0"/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 smtClean="0"/>
              <a:t>Личный пример педагога;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 err="1" smtClean="0"/>
              <a:t>Психогимнастические</a:t>
            </a:r>
            <a:r>
              <a:rPr lang="ru-RU" sz="2000" dirty="0" smtClean="0"/>
              <a:t>, игры;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 smtClean="0"/>
              <a:t>Сюжетно-ролевые игры;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/>
              <a:t>Б</a:t>
            </a:r>
            <a:r>
              <a:rPr lang="ru-RU" sz="2000" dirty="0" smtClean="0"/>
              <a:t>еседы </a:t>
            </a:r>
            <a:r>
              <a:rPr lang="ru-RU" sz="2000" dirty="0" smtClean="0"/>
              <a:t>на уровне </a:t>
            </a:r>
            <a:r>
              <a:rPr lang="ru-RU" sz="2000" dirty="0" err="1" smtClean="0"/>
              <a:t>внеситуативно</a:t>
            </a:r>
            <a:r>
              <a:rPr lang="ru-RU" sz="2000" dirty="0" smtClean="0"/>
              <a:t> - личностного </a:t>
            </a:r>
            <a:r>
              <a:rPr lang="ru-RU" sz="2000" dirty="0" smtClean="0"/>
              <a:t>общения;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 smtClean="0"/>
              <a:t>Чтение </a:t>
            </a:r>
            <a:r>
              <a:rPr lang="ru-RU" sz="2000" dirty="0" smtClean="0"/>
              <a:t>художественно </a:t>
            </a:r>
            <a:r>
              <a:rPr lang="ru-RU" sz="2000" dirty="0" smtClean="0"/>
              <a:t>литературы;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 smtClean="0"/>
              <a:t>Драматизация;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 smtClean="0"/>
              <a:t>Рассматривание </a:t>
            </a:r>
            <a:r>
              <a:rPr lang="ru-RU" sz="2000" dirty="0" smtClean="0"/>
              <a:t>и обсуждение картин;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/>
              <a:t>П</a:t>
            </a:r>
            <a:r>
              <a:rPr lang="ru-RU" sz="2000" dirty="0" smtClean="0"/>
              <a:t>росмотр </a:t>
            </a:r>
            <a:r>
              <a:rPr lang="ru-RU" sz="2000" dirty="0" smtClean="0"/>
              <a:t>мультфильмов;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 smtClean="0"/>
              <a:t>Продуктивные </a:t>
            </a:r>
            <a:r>
              <a:rPr lang="ru-RU" sz="2000" dirty="0" smtClean="0"/>
              <a:t>виды деятельности;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 smtClean="0"/>
              <a:t>Релаксационные методы;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dirty="0" smtClean="0"/>
              <a:t>Работа </a:t>
            </a:r>
            <a:r>
              <a:rPr lang="ru-RU" sz="2000" dirty="0" smtClean="0"/>
              <a:t>с родителями</a:t>
            </a:r>
            <a:r>
              <a:rPr lang="ru-RU" sz="2000" dirty="0" smtClean="0"/>
              <a:t>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022818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0"/>
            <a:ext cx="9139943" cy="6858000"/>
          </a:xfrm>
        </p:spPr>
      </p:pic>
      <p:pic>
        <p:nvPicPr>
          <p:cNvPr id="3" name="Рисунок 2" descr="D:\презентация\tol2 (31)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520" y="404664"/>
            <a:ext cx="8072462" cy="6000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55839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715</Words>
  <Application>Microsoft Office PowerPoint</Application>
  <PresentationFormat>Экран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YHALOWY</dc:creator>
  <cp:lastModifiedBy>YHALOWY</cp:lastModifiedBy>
  <cp:revision>12</cp:revision>
  <dcterms:created xsi:type="dcterms:W3CDTF">2019-12-02T09:59:37Z</dcterms:created>
  <dcterms:modified xsi:type="dcterms:W3CDTF">2019-12-02T10:39:19Z</dcterms:modified>
</cp:coreProperties>
</file>